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9"/>
  </p:notesMasterIdLst>
  <p:sldIdLst>
    <p:sldId id="256" r:id="rId2"/>
    <p:sldId id="261" r:id="rId3"/>
    <p:sldId id="260" r:id="rId4"/>
    <p:sldId id="262" r:id="rId5"/>
    <p:sldId id="257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36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0" Type="http://schemas.openxmlformats.org/officeDocument/2006/relationships/printerSettings" Target="printerSettings/printerSettings1.bin"/><Relationship Id="rId5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C60C67D-2B8B-1149-BDA2-C60257EE65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2085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F56BA9-D477-A840-BD36-E70E97D7A144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531C5D-3536-3941-9758-D3BFD9E09AA3}" type="slidenum">
              <a:rPr lang="en-US"/>
              <a:pPr/>
              <a:t>5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1981200"/>
            <a:ext cx="6172200" cy="1447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886200"/>
            <a:ext cx="6172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5C980-7E4B-A846-B0AC-EAF229863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51604-745B-404B-8DEA-4640E940DC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1350" y="609600"/>
            <a:ext cx="169545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609600"/>
            <a:ext cx="493395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5F8C5-EF64-0046-84B9-27C01B00F8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CFB24-88CF-A14C-A11D-B3809C1F80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2A065-EFDB-EB40-B185-758241AABC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981200"/>
            <a:ext cx="3200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981200"/>
            <a:ext cx="3200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D5E934-A4C1-944C-A83C-1792687EBE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3E2715-5CF1-9E48-8255-A0C768A0A1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6BFC7-AF42-ED40-A0E9-34342EEEA9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C6907-EA57-5141-B530-4BEF30F77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DD66C-C054-6F43-AA9D-A6CBB9990B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CC3C8-2639-CF4A-9556-4DAD980C21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609600"/>
            <a:ext cx="6781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33600" y="1981200"/>
            <a:ext cx="655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4978D894-8530-0A46-87E2-FAD2A9E73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7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6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3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/>
              <a:t>Chapter 16</a:t>
            </a:r>
            <a:r>
              <a:rPr lang="en-US" u="sng">
                <a:sym typeface="Wingdings" pitchFamily="-107" charset="2"/>
              </a:rPr>
              <a:t> The Origin and Evolution of Microbial Life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85900" algn="l"/>
              </a:tabLst>
            </a:pPr>
            <a:r>
              <a:rPr lang="en-US" sz="2000" dirty="0"/>
              <a:t>Objectives:	1)  Explain the difference between the 2 domains of Prokaryotes</a:t>
            </a:r>
          </a:p>
          <a:p>
            <a:pPr>
              <a:tabLst>
                <a:tab pos="1485900" algn="l"/>
              </a:tabLst>
            </a:pPr>
            <a:r>
              <a:rPr lang="en-US" sz="2000" dirty="0"/>
              <a:t>	2)  Explain the characteristics of </a:t>
            </a:r>
            <a:r>
              <a:rPr lang="en-US" sz="2000" dirty="0"/>
              <a:t>B</a:t>
            </a:r>
            <a:r>
              <a:rPr lang="en-US" sz="2000" dirty="0" smtClean="0"/>
              <a:t>acteria &amp; </a:t>
            </a:r>
            <a:r>
              <a:rPr lang="en-US" sz="2000" dirty="0" err="1" smtClean="0"/>
              <a:t>Archae</a:t>
            </a:r>
            <a:endParaRPr lang="en-US" sz="2000" dirty="0"/>
          </a:p>
          <a:p>
            <a:pPr>
              <a:tabLst>
                <a:tab pos="1485900" algn="l"/>
              </a:tabLst>
            </a:pPr>
            <a:r>
              <a:rPr lang="en-US" sz="2000" dirty="0"/>
              <a:t>	3) </a:t>
            </a:r>
            <a:r>
              <a:rPr lang="en-US" sz="2000" dirty="0" smtClean="0"/>
              <a:t> Explain the gram staining process</a:t>
            </a:r>
          </a:p>
          <a:p>
            <a:pPr>
              <a:tabLst>
                <a:tab pos="1485900" algn="l"/>
              </a:tabLst>
            </a:pPr>
            <a:r>
              <a:rPr lang="en-US" sz="2000" dirty="0" smtClean="0"/>
              <a:t>	4)  Evaluate </a:t>
            </a:r>
            <a:r>
              <a:rPr lang="en-US" sz="2000" dirty="0"/>
              <a:t>the importance of </a:t>
            </a:r>
            <a:r>
              <a:rPr lang="en-US" sz="2000" dirty="0" smtClean="0"/>
              <a:t>bacteria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1828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16.2</a:t>
            </a:r>
            <a:r>
              <a:rPr lang="en-US" sz="2000" u="sng" dirty="0" smtClean="0">
                <a:sym typeface="Wingdings"/>
              </a:rPr>
              <a:t> Bacteria &amp; </a:t>
            </a:r>
            <a:r>
              <a:rPr lang="en-US" sz="2000" u="sng" dirty="0" err="1" smtClean="0">
                <a:sym typeface="Wingdings"/>
              </a:rPr>
              <a:t>Archae</a:t>
            </a:r>
            <a:r>
              <a:rPr lang="en-US" sz="2000" u="sng" dirty="0" smtClean="0">
                <a:sym typeface="Wingdings"/>
              </a:rPr>
              <a:t> are the 2 Main Branches of Prokaryote Evolution</a:t>
            </a:r>
            <a:endParaRPr lang="en-US" sz="2000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2286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I.  2 Domains  </a:t>
            </a:r>
            <a:endParaRPr lang="en-US" sz="20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57200" y="2819400"/>
          <a:ext cx="8229600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17526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Characteristic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Bacteria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000000"/>
                          </a:solidFill>
                        </a:rPr>
                        <a:t>Archae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000000"/>
                          </a:solidFill>
                        </a:rPr>
                        <a:t>Eukarya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RNA Polymerase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Several Types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Several Types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Response to Antibiotics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Growth</a:t>
                      </a:r>
                      <a:r>
                        <a:rPr lang="en-US" baseline="0" dirty="0" smtClean="0"/>
                        <a:t> Inhibited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Growth NOT inhibited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Growth NOT inhibited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Peptidoglycan</a:t>
                      </a:r>
                      <a:r>
                        <a:rPr lang="en-US" dirty="0" smtClean="0"/>
                        <a:t> in cell</a:t>
                      </a:r>
                      <a:r>
                        <a:rPr lang="en-US" baseline="0" dirty="0" smtClean="0"/>
                        <a:t> wall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Present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Absent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5029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/>
              <a:t>	A.  </a:t>
            </a:r>
            <a:r>
              <a:rPr lang="en-US" sz="2000" dirty="0" err="1" smtClean="0"/>
              <a:t>Peptidoglycan</a:t>
            </a:r>
            <a:endParaRPr lang="en-US" sz="2000" dirty="0" smtClean="0"/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/>
              <a:t>		1.  Polymer of sugar linked </a:t>
            </a:r>
            <a:r>
              <a:rPr lang="en-US" sz="2000" dirty="0" err="1" smtClean="0"/>
              <a:t>w</a:t>
            </a:r>
            <a:r>
              <a:rPr lang="en-US" sz="2000" dirty="0" smtClean="0"/>
              <a:t>/ polypeptides forming the cell wall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/>
              <a:t>		2.  Only bacteria have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16.3</a:t>
            </a:r>
            <a:r>
              <a:rPr lang="en-US" sz="2000" u="sng" dirty="0" smtClean="0">
                <a:sym typeface="Wingdings"/>
              </a:rPr>
              <a:t> Prokaryotes come in a variety of shapes</a:t>
            </a:r>
            <a:endParaRPr lang="en-US" sz="2000" dirty="0" smtClean="0">
              <a:sym typeface="Wingdings"/>
            </a:endParaRPr>
          </a:p>
          <a:p>
            <a:r>
              <a:rPr lang="en-US" sz="2000" dirty="0" smtClean="0">
                <a:sym typeface="Wingdings"/>
              </a:rPr>
              <a:t>I.  </a:t>
            </a:r>
            <a:r>
              <a:rPr lang="en-US" sz="2000" dirty="0" err="1" smtClean="0">
                <a:sym typeface="Wingdings"/>
              </a:rPr>
              <a:t>Cocci</a:t>
            </a:r>
            <a:endParaRPr lang="en-US" sz="2000" dirty="0" smtClean="0">
              <a:sym typeface="Wingdings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ym typeface="Wingdings"/>
              </a:rPr>
              <a:t>	A. Streptococci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sym typeface="Wingdings"/>
              </a:rPr>
              <a:t>	B. Staphylococci</a:t>
            </a:r>
            <a:endParaRPr lang="en-US" sz="2000" dirty="0"/>
          </a:p>
        </p:txBody>
      </p:sp>
      <p:pic>
        <p:nvPicPr>
          <p:cNvPr id="3" name="Picture 2" descr="16_03aCocci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289" y="0"/>
            <a:ext cx="2070711" cy="1676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124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Bacilli</a:t>
            </a:r>
          </a:p>
        </p:txBody>
      </p:sp>
      <p:pic>
        <p:nvPicPr>
          <p:cNvPr id="5" name="Picture 4" descr="16_03bBacilli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4114" y="3048000"/>
            <a:ext cx="2179886" cy="1752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257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</a:t>
            </a:r>
            <a:r>
              <a:rPr lang="en-US" sz="2000" dirty="0" err="1" smtClean="0"/>
              <a:t>Spirilla</a:t>
            </a:r>
            <a:endParaRPr lang="en-US" sz="2000" dirty="0" smtClean="0"/>
          </a:p>
          <a:p>
            <a:endParaRPr lang="en-US" sz="2000" dirty="0"/>
          </a:p>
        </p:txBody>
      </p:sp>
      <p:pic>
        <p:nvPicPr>
          <p:cNvPr id="7" name="Picture 6" descr="Streptococcu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6254" y="0"/>
            <a:ext cx="3057746" cy="2590800"/>
          </a:xfrm>
          <a:prstGeom prst="rect">
            <a:avLst/>
          </a:prstGeom>
        </p:spPr>
      </p:pic>
      <p:pic>
        <p:nvPicPr>
          <p:cNvPr id="8" name="Picture 7" descr="bacillus_cereus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8" y="2743200"/>
            <a:ext cx="3048002" cy="2057400"/>
          </a:xfrm>
          <a:prstGeom prst="rect">
            <a:avLst/>
          </a:prstGeom>
        </p:spPr>
      </p:pic>
      <p:pic>
        <p:nvPicPr>
          <p:cNvPr id="9" name="Picture 8" descr="16_03cSpirochete-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2723" y="5105400"/>
            <a:ext cx="2281277" cy="1752600"/>
          </a:xfrm>
          <a:prstGeom prst="rect">
            <a:avLst/>
          </a:prstGeom>
        </p:spPr>
      </p:pic>
      <p:pic>
        <p:nvPicPr>
          <p:cNvPr id="10" name="Picture 9" descr="spirillum-volutan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2200" y="4972050"/>
            <a:ext cx="29718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0" y="1905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27013" algn="l"/>
                <a:tab pos="1033463" algn="l"/>
                <a:tab pos="1366838" algn="l"/>
              </a:tabLst>
            </a:pPr>
            <a:r>
              <a:rPr lang="en-US" sz="2000" dirty="0" smtClean="0"/>
              <a:t>	B.  Cell </a:t>
            </a:r>
            <a:r>
              <a:rPr lang="en-US" sz="2000" dirty="0"/>
              <a:t>membrane</a:t>
            </a:r>
            <a:endParaRPr lang="en-US" sz="2000" dirty="0" smtClean="0"/>
          </a:p>
          <a:p>
            <a:pPr>
              <a:tabLst>
                <a:tab pos="681038" algn="l"/>
                <a:tab pos="1033463" algn="l"/>
                <a:tab pos="13668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Located on the inside of the cell wall</a:t>
            </a:r>
            <a:endParaRPr lang="en-US" dirty="0"/>
          </a:p>
        </p:txBody>
      </p:sp>
      <p:pic>
        <p:nvPicPr>
          <p:cNvPr id="6" name="Picture 8" descr="General Bacter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0937" y="685800"/>
            <a:ext cx="2913063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16.4</a:t>
            </a:r>
            <a:r>
              <a:rPr lang="en-US" sz="2000" u="sng" dirty="0" smtClean="0">
                <a:sym typeface="Wingdings"/>
              </a:rPr>
              <a:t> Various structural features contribute to the success of prokaryotes</a:t>
            </a:r>
          </a:p>
          <a:p>
            <a:r>
              <a:rPr lang="en-US" sz="2000" dirty="0" smtClean="0">
                <a:sym typeface="Wingdings"/>
              </a:rPr>
              <a:t>I.  External Structures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ym typeface="Wingdings"/>
              </a:rPr>
              <a:t>	A.  Cell wall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sym typeface="Wingdings"/>
              </a:rPr>
              <a:t>		1.  Protects bacteria from bursting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19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74725"/>
            <a:r>
              <a:rPr lang="en-US" dirty="0" smtClean="0"/>
              <a:t>	</a:t>
            </a:r>
            <a:r>
              <a:rPr lang="en-US" sz="2000" dirty="0" smtClean="0"/>
              <a:t>a.  Bacteria live in an hypotonic environment</a:t>
            </a:r>
          </a:p>
          <a:p>
            <a:pPr defTabSz="974725"/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Without a cell wall they would die!!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8956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sz="2000" dirty="0" smtClean="0"/>
              <a:t>	C.  Gram stain</a:t>
            </a:r>
          </a:p>
          <a:p>
            <a:pPr>
              <a:tabLst>
                <a:tab pos="227013" algn="l"/>
                <a:tab pos="623888" algn="l"/>
              </a:tabLst>
            </a:pPr>
            <a:r>
              <a:rPr lang="en-US" sz="2000" dirty="0" smtClean="0"/>
              <a:t>		1.  Staining technique used to identify bacteria</a:t>
            </a:r>
          </a:p>
          <a:p>
            <a:pPr>
              <a:tabLst>
                <a:tab pos="227013" algn="l"/>
                <a:tab pos="623888" algn="l"/>
                <a:tab pos="974725" algn="l"/>
                <a:tab pos="1316038" algn="l"/>
              </a:tabLst>
            </a:pPr>
            <a:r>
              <a:rPr lang="en-US" sz="2000" dirty="0" smtClean="0"/>
              <a:t>			a.  Bacteria cell walls will stain differently depending on what their 				made of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1910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3888" algn="l"/>
              </a:tabLst>
            </a:pPr>
            <a:r>
              <a:rPr lang="en-US" sz="2000" dirty="0" smtClean="0"/>
              <a:t>	2.  Gram + bacteria</a:t>
            </a:r>
          </a:p>
          <a:p>
            <a:pPr>
              <a:tabLst>
                <a:tab pos="623888" algn="l"/>
                <a:tab pos="974725" algn="l"/>
              </a:tabLst>
            </a:pPr>
            <a:r>
              <a:rPr lang="en-US" sz="2000" dirty="0" smtClean="0"/>
              <a:t>		a.  Simpler cell walls than gram − bacteria</a:t>
            </a:r>
          </a:p>
          <a:p>
            <a:pPr>
              <a:tabLst>
                <a:tab pos="623888" algn="l"/>
                <a:tab pos="974725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Thick layer of </a:t>
            </a:r>
            <a:r>
              <a:rPr lang="en-US" sz="2000" dirty="0" err="1" smtClean="0"/>
              <a:t>peptidoglycan</a:t>
            </a:r>
            <a:endParaRPr lang="en-US" sz="2000" dirty="0" smtClean="0"/>
          </a:p>
          <a:p>
            <a:pPr>
              <a:tabLst>
                <a:tab pos="623888" algn="l"/>
                <a:tab pos="974725" algn="l"/>
                <a:tab pos="1316038" algn="l"/>
              </a:tabLst>
            </a:pPr>
            <a:r>
              <a:rPr lang="en-US" sz="2000" dirty="0" smtClean="0"/>
              <a:t>			1.  Stains purple</a:t>
            </a:r>
          </a:p>
          <a:p>
            <a:pPr>
              <a:tabLst>
                <a:tab pos="623888" algn="l"/>
                <a:tab pos="974725" algn="l"/>
                <a:tab pos="131603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c</a:t>
            </a:r>
            <a:r>
              <a:rPr lang="en-US" sz="2000" dirty="0" smtClean="0"/>
              <a:t>.  Affected by antibiotics</a:t>
            </a:r>
            <a:endParaRPr lang="en-US" sz="2000" dirty="0"/>
          </a:p>
        </p:txBody>
      </p:sp>
      <p:pic>
        <p:nvPicPr>
          <p:cNvPr id="11" name="Picture 10" descr="Streptococcu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1" y="4275458"/>
            <a:ext cx="3048000" cy="2582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66738" algn="l"/>
              </a:tabLst>
            </a:pPr>
            <a:r>
              <a:rPr lang="en-US" sz="2000" dirty="0" smtClean="0"/>
              <a:t>	3.  Gram − bacteria</a:t>
            </a:r>
          </a:p>
          <a:p>
            <a:pPr>
              <a:tabLst>
                <a:tab pos="566738" algn="l"/>
                <a:tab pos="919163" algn="l"/>
              </a:tabLst>
            </a:pPr>
            <a:r>
              <a:rPr lang="en-US" sz="2000" dirty="0" smtClean="0"/>
              <a:t>		a.  More complex cell walls than gram + bacteria</a:t>
            </a:r>
          </a:p>
          <a:p>
            <a:pPr>
              <a:tabLst>
                <a:tab pos="566738" algn="l"/>
                <a:tab pos="919163" algn="l"/>
                <a:tab pos="1258888" algn="l"/>
              </a:tabLst>
            </a:pPr>
            <a:r>
              <a:rPr lang="en-US" sz="2000" dirty="0" smtClean="0"/>
              <a:t>			1.  Less </a:t>
            </a:r>
            <a:r>
              <a:rPr lang="en-US" sz="2000" dirty="0" err="1" smtClean="0"/>
              <a:t>peptidoglycan</a:t>
            </a:r>
            <a:endParaRPr lang="en-US" sz="2000" dirty="0" smtClean="0"/>
          </a:p>
          <a:p>
            <a:pPr>
              <a:tabLst>
                <a:tab pos="566738" algn="l"/>
                <a:tab pos="919163" algn="l"/>
                <a:tab pos="1258888" algn="l"/>
              </a:tabLst>
            </a:pPr>
            <a:r>
              <a:rPr lang="en-US" sz="2000" dirty="0" smtClean="0"/>
              <a:t>			2.  Outer membrane of lipids</a:t>
            </a:r>
          </a:p>
          <a:p>
            <a:pPr>
              <a:tabLst>
                <a:tab pos="566738" algn="l"/>
                <a:tab pos="919163" algn="l"/>
                <a:tab pos="1258888" algn="l"/>
              </a:tabLst>
            </a:pPr>
            <a:r>
              <a:rPr lang="en-US" sz="2000" dirty="0" smtClean="0"/>
              <a:t>			3.  Stain pink</a:t>
            </a:r>
            <a:endParaRPr lang="en-US" sz="2000" dirty="0"/>
          </a:p>
        </p:txBody>
      </p:sp>
      <p:pic>
        <p:nvPicPr>
          <p:cNvPr id="4" name="Picture 3" descr="spirillum-voluta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800" y="685800"/>
            <a:ext cx="3251200" cy="243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524000"/>
            <a:ext cx="594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9163" algn="l"/>
              </a:tabLst>
            </a:pPr>
            <a:r>
              <a:rPr lang="en-US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Lipid outer membrane very toxic</a:t>
            </a:r>
          </a:p>
          <a:p>
            <a:pPr>
              <a:tabLst>
                <a:tab pos="919163" algn="l"/>
                <a:tab pos="1258888" algn="l"/>
                <a:tab pos="1598613" algn="l"/>
              </a:tabLst>
            </a:pPr>
            <a:r>
              <a:rPr lang="en-US" sz="2000" dirty="0" smtClean="0"/>
              <a:t>		1.  Protects against body defenses &amp; 				antibiotics</a:t>
            </a:r>
          </a:p>
          <a:p>
            <a:pPr>
              <a:tabLst>
                <a:tab pos="919163" algn="l"/>
                <a:tab pos="1258888" algn="l"/>
                <a:tab pos="1598613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c</a:t>
            </a:r>
            <a:r>
              <a:rPr lang="en-US" sz="2000" dirty="0" smtClean="0"/>
              <a:t>.  Not affected by antibiotics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819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Motility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A.  Flagella</a:t>
            </a:r>
            <a:endParaRPr lang="en-US" sz="2000" dirty="0"/>
          </a:p>
        </p:txBody>
      </p:sp>
      <p:pic>
        <p:nvPicPr>
          <p:cNvPr id="8" name="Picture 7" descr="flagell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6995788" y="2986412"/>
            <a:ext cx="1934224" cy="2362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505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Reproduction</a:t>
            </a:r>
            <a:endParaRPr lang="en-US" sz="2000" dirty="0" smtClean="0"/>
          </a:p>
        </p:txBody>
      </p:sp>
      <p:pic>
        <p:nvPicPr>
          <p:cNvPr id="10" name="Picture 9" descr="Binary Fissi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3810000"/>
            <a:ext cx="2971800" cy="228191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38100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 smtClean="0"/>
              <a:t>	A</a:t>
            </a:r>
            <a:r>
              <a:rPr lang="en-US" sz="2000" dirty="0"/>
              <a:t>.  Binary </a:t>
            </a:r>
            <a:r>
              <a:rPr lang="en-US" sz="2000" dirty="0" smtClean="0"/>
              <a:t>fission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IV.  Internal organization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/>
              <a:t>	A.  </a:t>
            </a:r>
            <a:r>
              <a:rPr lang="en-US" sz="2000" dirty="0" smtClean="0"/>
              <a:t>DNA</a:t>
            </a:r>
            <a:endParaRPr lang="en-US" sz="2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0" y="12954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16.5</a:t>
            </a:r>
            <a:r>
              <a:rPr lang="en-US" sz="2000" u="sng" dirty="0" smtClean="0">
                <a:sym typeface="Wingdings"/>
              </a:rPr>
              <a:t> Prokaryotes obtain nourishment in a variety of was</a:t>
            </a:r>
          </a:p>
          <a:p>
            <a:r>
              <a:rPr lang="en-US" sz="2000" dirty="0" smtClean="0">
                <a:sym typeface="Wingdings"/>
              </a:rPr>
              <a:t>I.  Source of energy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ym typeface="Wingdings"/>
              </a:rPr>
              <a:t>	A.  </a:t>
            </a:r>
            <a:r>
              <a:rPr lang="en-US" sz="2000" dirty="0" err="1" smtClean="0">
                <a:sym typeface="Wingdings"/>
              </a:rPr>
              <a:t>Phototrophs</a:t>
            </a:r>
            <a:endParaRPr lang="en-US" sz="2000" dirty="0" smtClean="0">
              <a:sym typeface="Wingdings"/>
            </a:endParaRP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sym typeface="Wingdings"/>
              </a:rPr>
              <a:t>		1.  Energy from the sun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sym typeface="Wingdings"/>
              </a:rPr>
              <a:t>	B.  </a:t>
            </a:r>
            <a:r>
              <a:rPr lang="en-US" sz="2000" dirty="0" err="1" smtClean="0">
                <a:sym typeface="Wingdings"/>
              </a:rPr>
              <a:t>Chemotrophs</a:t>
            </a:r>
            <a:endParaRPr lang="en-US" sz="2000" dirty="0" smtClean="0">
              <a:sym typeface="Wingdings"/>
            </a:endParaRP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sym typeface="Wingdings"/>
              </a:rPr>
              <a:t>		1.  Energy from organic or inorganic molecules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31242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Source of carbon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A.  </a:t>
            </a:r>
            <a:r>
              <a:rPr lang="en-US" sz="2000" dirty="0" err="1" smtClean="0"/>
              <a:t>Autotrophs</a:t>
            </a:r>
            <a:endParaRPr lang="en-US" sz="2000" dirty="0" smtClean="0"/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/>
              <a:t>		1.  Obtain carbon from CO</a:t>
            </a:r>
            <a:r>
              <a:rPr lang="en-US" sz="2000" baseline="-25000" dirty="0" smtClean="0"/>
              <a:t>2</a:t>
            </a:r>
            <a:endParaRPr lang="en-US" sz="2000" dirty="0" smtClean="0"/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B.  </a:t>
            </a:r>
            <a:r>
              <a:rPr lang="en-US" sz="2000" dirty="0" err="1" smtClean="0"/>
              <a:t>Heterotrophs</a:t>
            </a:r>
            <a:endParaRPr lang="en-US" sz="2000" dirty="0" smtClean="0"/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/>
              <a:t>		1.  Obtain carbon from organic compounds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648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Mode of nutrition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/>
              <a:t>	A.  </a:t>
            </a:r>
            <a:r>
              <a:rPr lang="en-US" sz="2000" dirty="0" err="1" smtClean="0"/>
              <a:t>Photoautotrophs</a:t>
            </a:r>
            <a:endParaRPr lang="en-US" sz="2000" dirty="0" smtClean="0"/>
          </a:p>
          <a:p>
            <a:pPr>
              <a:tabLst>
                <a:tab pos="396875" algn="l"/>
                <a:tab pos="747713" algn="l"/>
              </a:tabLst>
            </a:pPr>
            <a:r>
              <a:rPr lang="en-US" sz="2000" dirty="0" smtClean="0"/>
              <a:t>		1.  Energy=light</a:t>
            </a:r>
          </a:p>
          <a:p>
            <a:pPr>
              <a:tabLst>
                <a:tab pos="396875" algn="l"/>
                <a:tab pos="747713" algn="l"/>
              </a:tabLst>
            </a:pPr>
            <a:r>
              <a:rPr lang="en-US" sz="2000" dirty="0" smtClean="0"/>
              <a:t>		2.  Carbon=CO</a:t>
            </a:r>
            <a:r>
              <a:rPr lang="en-US" sz="2000" baseline="-25000" dirty="0" smtClean="0"/>
              <a:t>2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5867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/>
              <a:t>	B.  </a:t>
            </a:r>
            <a:r>
              <a:rPr lang="en-US" sz="2000" dirty="0" err="1" smtClean="0"/>
              <a:t>Photoheterotrophs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6172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/>
              <a:t>	C.  </a:t>
            </a:r>
            <a:r>
              <a:rPr lang="en-US" sz="2000" dirty="0" err="1" smtClean="0"/>
              <a:t>Chemoautotrophs</a:t>
            </a:r>
            <a:endParaRPr 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64578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/>
              <a:t>	D.  </a:t>
            </a:r>
            <a:r>
              <a:rPr lang="en-US" sz="2000" dirty="0" err="1" smtClean="0"/>
              <a:t>Chemoheterotrophs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609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Single stranded circular chromosome</a:t>
            </a:r>
          </a:p>
          <a:p>
            <a:pPr>
              <a:tabLst>
                <a:tab pos="747713" algn="l"/>
              </a:tabLst>
            </a:pPr>
            <a:r>
              <a:rPr lang="en-US" sz="2000" dirty="0"/>
              <a:t>	2.  Not located inside a nucleus-WHY</a:t>
            </a:r>
            <a:r>
              <a:rPr lang="en-US" sz="2000" dirty="0" smtClean="0"/>
              <a:t>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_05aProkNutrition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56" y="1033272"/>
            <a:ext cx="8552688" cy="4791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I</a:t>
            </a:r>
            <a:r>
              <a:rPr lang="en-US" sz="2000" dirty="0" smtClean="0"/>
              <a:t>.  </a:t>
            </a:r>
            <a:r>
              <a:rPr lang="en-US" sz="2000" dirty="0"/>
              <a:t>Nitrogen fixation</a:t>
            </a:r>
          </a:p>
          <a:p>
            <a:pPr>
              <a:tabLst>
                <a:tab pos="284163" algn="l"/>
                <a:tab pos="796925" algn="l"/>
                <a:tab pos="1141413" algn="l"/>
                <a:tab pos="1485900" algn="l"/>
              </a:tabLst>
            </a:pPr>
            <a:r>
              <a:rPr lang="en-US" sz="2000" dirty="0" smtClean="0"/>
              <a:t>	A.  </a:t>
            </a:r>
            <a:r>
              <a:rPr lang="en-US" sz="2000" dirty="0"/>
              <a:t>Nitrogen is essential for life</a:t>
            </a:r>
          </a:p>
          <a:p>
            <a:pPr>
              <a:tabLst>
                <a:tab pos="398463" algn="l"/>
                <a:tab pos="623888" algn="l"/>
                <a:tab pos="1141413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</a:t>
            </a:r>
            <a:r>
              <a:rPr lang="en-US" sz="2000" dirty="0"/>
              <a:t>.  Component of proteins, DNA, RNA, &amp; ATP</a:t>
            </a:r>
            <a:endParaRPr lang="en-US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1295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  <a:tab pos="1485900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Most of nitrogen on the planet is in the form of a gas, N</a:t>
            </a:r>
            <a:r>
              <a:rPr lang="en-US" sz="2000" baseline="-25000" dirty="0"/>
              <a:t>2</a:t>
            </a:r>
          </a:p>
          <a:p>
            <a:pPr>
              <a:tabLst>
                <a:tab pos="623888" algn="l"/>
                <a:tab pos="1485900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Organisms cannot use this form of nitrogen</a:t>
            </a:r>
            <a:endParaRPr lang="en-US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905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C</a:t>
            </a:r>
            <a:r>
              <a:rPr lang="en-US" sz="2000" dirty="0" smtClean="0"/>
              <a:t>.  </a:t>
            </a:r>
            <a:r>
              <a:rPr lang="en-US" sz="2000" dirty="0"/>
              <a:t>Bacteria change N</a:t>
            </a:r>
            <a:r>
              <a:rPr lang="en-US" sz="2000" baseline="-25000" dirty="0"/>
              <a:t>2</a:t>
            </a:r>
            <a:r>
              <a:rPr lang="en-US" sz="2000" dirty="0"/>
              <a:t> gas into a form that can be used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D</a:t>
            </a:r>
            <a:r>
              <a:rPr lang="en-US" sz="2000" dirty="0" smtClean="0"/>
              <a:t>.  </a:t>
            </a:r>
            <a:r>
              <a:rPr lang="en-US" sz="2000" dirty="0"/>
              <a:t>Only organisms that can do this</a:t>
            </a:r>
            <a:endParaRPr lang="en-US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3505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/>
              <a:t>III.  </a:t>
            </a:r>
            <a:r>
              <a:rPr lang="en-US" sz="2000" dirty="0"/>
              <a:t>Recycling of nutrients</a:t>
            </a:r>
          </a:p>
          <a:p>
            <a:pPr>
              <a:tabLst>
                <a:tab pos="396875" algn="l"/>
                <a:tab pos="1141413" algn="l"/>
              </a:tabLst>
            </a:pPr>
            <a:r>
              <a:rPr lang="en-US" sz="2000" dirty="0" smtClean="0"/>
              <a:t>	A.  Breakdown </a:t>
            </a:r>
            <a:r>
              <a:rPr lang="en-US" sz="2000" dirty="0"/>
              <a:t>organic material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16.10</a:t>
            </a:r>
            <a:r>
              <a:rPr lang="en-US" sz="2000" u="sng" dirty="0" smtClean="0">
                <a:sym typeface="Wingdings"/>
              </a:rPr>
              <a:t> Importance of bacteria</a:t>
            </a:r>
            <a:endParaRPr lang="en-US" sz="2000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590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Bioremediation</a:t>
            </a:r>
          </a:p>
          <a:p>
            <a:pPr>
              <a:tabLst>
                <a:tab pos="339725" algn="l"/>
                <a:tab pos="739775" algn="l"/>
              </a:tabLst>
            </a:pPr>
            <a:r>
              <a:rPr lang="en-US" sz="2000" dirty="0" smtClean="0"/>
              <a:t>	A.  The use of organisms to clean up </a:t>
            </a:r>
            <a:r>
              <a:rPr lang="en-US" sz="2000" dirty="0" smtClean="0"/>
              <a:t>pollution</a:t>
            </a:r>
          </a:p>
          <a:p>
            <a:pPr>
              <a:tabLst>
                <a:tab pos="339725" algn="l"/>
                <a:tab pos="7397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Examples?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Sateen">
  <a:themeElements>
    <a:clrScheme name="Sateen 3">
      <a:dk1>
        <a:srgbClr val="000000"/>
      </a:dk1>
      <a:lt1>
        <a:srgbClr val="BAA0AD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D9CDD3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Sateen">
      <a:majorFont>
        <a:latin typeface="Verdana"/>
        <a:ea typeface="ＭＳ Ｐゴシック"/>
        <a:cs typeface="ＭＳ Ｐゴシック"/>
      </a:majorFont>
      <a:minorFont>
        <a:latin typeface="Verdan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Sateen 1">
        <a:dk1>
          <a:srgbClr val="000000"/>
        </a:dk1>
        <a:lt1>
          <a:srgbClr val="BAA0AD"/>
        </a:lt1>
        <a:dk2>
          <a:srgbClr val="000000"/>
        </a:dk2>
        <a:lt2>
          <a:srgbClr val="3E3E5C"/>
        </a:lt2>
        <a:accent1>
          <a:srgbClr val="7C73A2"/>
        </a:accent1>
        <a:accent2>
          <a:srgbClr val="4D7AC2"/>
        </a:accent2>
        <a:accent3>
          <a:srgbClr val="D9CDD3"/>
        </a:accent3>
        <a:accent4>
          <a:srgbClr val="000000"/>
        </a:accent4>
        <a:accent5>
          <a:srgbClr val="BFBCCE"/>
        </a:accent5>
        <a:accent6>
          <a:srgbClr val="456EB0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teen 2">
        <a:dk1>
          <a:srgbClr val="000000"/>
        </a:dk1>
        <a:lt1>
          <a:srgbClr val="BAA0AD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D9CDD3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teen 3">
        <a:dk1>
          <a:srgbClr val="000000"/>
        </a:dk1>
        <a:lt1>
          <a:srgbClr val="BAA0AD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D9CDD3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2004:Templates:Presentations:Designs:Sateen</Template>
  <TotalTime>752</TotalTime>
  <Words>146</Words>
  <Application>Microsoft Macintosh PowerPoint</Application>
  <PresentationFormat>On-screen Show (4:3)</PresentationFormat>
  <Paragraphs>97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Sateen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9</cp:revision>
  <dcterms:created xsi:type="dcterms:W3CDTF">2011-04-11T14:15:12Z</dcterms:created>
  <dcterms:modified xsi:type="dcterms:W3CDTF">2012-04-10T23:55:50Z</dcterms:modified>
</cp:coreProperties>
</file>